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1"/>
    <p:restoredTop sz="94038"/>
  </p:normalViewPr>
  <p:slideViewPr>
    <p:cSldViewPr snapToGrid="0" snapToObjects="1" showGuides="1">
      <p:cViewPr varScale="1">
        <p:scale>
          <a:sx n="104" d="100"/>
          <a:sy n="104" d="100"/>
        </p:scale>
        <p:origin x="1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0" y="6858000"/>
            <a:ext cx="6119640" cy="260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0" y="6858000"/>
            <a:ext cx="6119640" cy="260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10"/>
          <p:cNvSpPr/>
          <p:nvPr/>
        </p:nvSpPr>
        <p:spPr>
          <a:xfrm>
            <a:off x="1804680" y="0"/>
            <a:ext cx="7338960" cy="7448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it-IT" sz="1800" b="0" strike="noStrike" spc="-1" dirty="0">
                <a:solidFill>
                  <a:srgbClr val="FFFFFF"/>
                </a:solidFill>
                <a:latin typeface="Arial Narrow"/>
              </a:rPr>
              <a:t>Concorso</a:t>
            </a:r>
            <a:r>
              <a:rPr lang="it-IT" sz="1800" b="1" strike="noStrike" spc="-1" dirty="0">
                <a:solidFill>
                  <a:srgbClr val="FFFFFF"/>
                </a:solidFill>
                <a:latin typeface="Arial Narrow"/>
              </a:rPr>
              <a:t> </a:t>
            </a:r>
            <a:r>
              <a:rPr lang="it-IT" sz="1800" b="1" strike="noStrike" cap="small" spc="-1" dirty="0">
                <a:solidFill>
                  <a:srgbClr val="FFFFFF"/>
                </a:solidFill>
                <a:latin typeface="Arial Narrow"/>
              </a:rPr>
              <a:t>Archivio delle buone pratiche</a:t>
            </a:r>
          </a:p>
          <a:p>
            <a:pPr algn="r">
              <a:lnSpc>
                <a:spcPct val="100000"/>
              </a:lnSpc>
            </a:pPr>
            <a:r>
              <a:rPr lang="it-IT" sz="1800" b="1" strike="noStrike" cap="small" spc="-1" dirty="0">
                <a:solidFill>
                  <a:srgbClr val="FFFFFF"/>
                </a:solidFill>
                <a:latin typeface="Arial Narrow"/>
              </a:rPr>
              <a:t>per la salute e sicurezza sul lavoro nei cantieri temporanei o mobili</a:t>
            </a:r>
            <a:endParaRPr lang="it-IT" sz="1800" b="0" strike="noStrike" spc="-1" dirty="0">
              <a:latin typeface="Arial"/>
            </a:endParaRPr>
          </a:p>
        </p:txBody>
      </p:sp>
      <p:pic>
        <p:nvPicPr>
          <p:cNvPr id="9" name="Immagine 6" descr="logo CNI"/>
          <p:cNvPicPr/>
          <p:nvPr/>
        </p:nvPicPr>
        <p:blipFill>
          <a:blip r:embed="rId14"/>
          <a:srcRect l="4102" t="7506" b="6582"/>
          <a:stretch/>
        </p:blipFill>
        <p:spPr>
          <a:xfrm>
            <a:off x="983160" y="240060"/>
            <a:ext cx="759240" cy="266400"/>
          </a:xfrm>
          <a:prstGeom prst="rect">
            <a:avLst/>
          </a:prstGeom>
          <a:ln w="0">
            <a:noFill/>
          </a:ln>
        </p:spPr>
      </p:pic>
      <p:pic>
        <p:nvPicPr>
          <p:cNvPr id="2" name="Immagine 9" descr="http://intranetnew.inail.it/intranet_web/wcm/idc/groups/intranet/documents/digitalmedia/ucm_238805.png"/>
          <p:cNvPicPr/>
          <p:nvPr/>
        </p:nvPicPr>
        <p:blipFill>
          <a:blip r:embed="rId15"/>
          <a:stretch/>
        </p:blipFill>
        <p:spPr>
          <a:xfrm>
            <a:off x="107640" y="63864"/>
            <a:ext cx="719640" cy="276480"/>
          </a:xfrm>
          <a:prstGeom prst="rect">
            <a:avLst/>
          </a:prstGeom>
          <a:ln w="0">
            <a:noFill/>
          </a:ln>
        </p:spPr>
      </p:pic>
      <p:sp>
        <p:nvSpPr>
          <p:cNvPr id="4" name="Rettangolo 4"/>
          <p:cNvSpPr/>
          <p:nvPr/>
        </p:nvSpPr>
        <p:spPr>
          <a:xfrm>
            <a:off x="0" y="708480"/>
            <a:ext cx="2107080" cy="356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 rot="16200000">
            <a:off x="-2812320" y="3522600"/>
            <a:ext cx="6165000" cy="53964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000" b="1" strike="noStrike" spc="-1">
                <a:solidFill>
                  <a:srgbClr val="FFFFFF"/>
                </a:solidFill>
                <a:latin typeface="Arial Narrow"/>
              </a:rPr>
              <a:t>Inserire il titolo della buona pratica</a:t>
            </a:r>
            <a:endParaRPr lang="it-IT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2087640" y="1011240"/>
            <a:ext cx="6789240" cy="5590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Inserire immagine/logo della buona pratica</a:t>
            </a:r>
          </a:p>
        </p:txBody>
      </p:sp>
      <p:sp>
        <p:nvSpPr>
          <p:cNvPr id="7" name="Titolo 1"/>
          <p:cNvSpPr/>
          <p:nvPr/>
        </p:nvSpPr>
        <p:spPr>
          <a:xfrm rot="16200000">
            <a:off x="-2208240" y="3525840"/>
            <a:ext cx="6102720" cy="561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000" b="0" strike="noStrike" spc="-1">
                <a:solidFill>
                  <a:srgbClr val="000000"/>
                </a:solidFill>
                <a:latin typeface="Arial Narrow"/>
              </a:rPr>
              <a:t>Inserire il sottotitolo della buona pratica</a:t>
            </a:r>
            <a:endParaRPr lang="it-IT" sz="2000" b="0" strike="noStrike" spc="-1">
              <a:latin typeface="Arial"/>
            </a:endParaRPr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9" y="256248"/>
            <a:ext cx="752841" cy="6104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ttangolo 10"/>
          <p:cNvSpPr/>
          <p:nvPr/>
        </p:nvSpPr>
        <p:spPr>
          <a:xfrm>
            <a:off x="1804680" y="0"/>
            <a:ext cx="7338960" cy="7448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rial Narrow"/>
              </a:rPr>
              <a:t>Concorso</a:t>
            </a:r>
            <a:r>
              <a:rPr lang="it-IT" sz="1800" b="1" strike="noStrike" spc="-1">
                <a:solidFill>
                  <a:srgbClr val="FFFFFF"/>
                </a:solidFill>
                <a:latin typeface="Arial Narrow"/>
              </a:rPr>
              <a:t> </a:t>
            </a:r>
            <a:r>
              <a:rPr lang="it-IT" sz="1800" b="1" strike="noStrike" cap="small" spc="-1">
                <a:solidFill>
                  <a:srgbClr val="FFFFFF"/>
                </a:solidFill>
                <a:latin typeface="Arial Narrow"/>
              </a:rPr>
              <a:t>Archivio delle buone pratiche e procedure per la salute e sicurezza sul lavoro nei cantieri temporanei e mobili</a:t>
            </a:r>
            <a:endParaRPr lang="it-IT" sz="1800" b="0" strike="noStrike" spc="-1">
              <a:latin typeface="Arial"/>
            </a:endParaRPr>
          </a:p>
        </p:txBody>
      </p:sp>
      <p:pic>
        <p:nvPicPr>
          <p:cNvPr id="45" name="Immagine 6" descr="logo CNI"/>
          <p:cNvPicPr/>
          <p:nvPr/>
        </p:nvPicPr>
        <p:blipFill>
          <a:blip r:embed="rId14"/>
          <a:srcRect l="4102" t="7506" b="6582"/>
          <a:stretch/>
        </p:blipFill>
        <p:spPr>
          <a:xfrm>
            <a:off x="983160" y="78480"/>
            <a:ext cx="759240" cy="266400"/>
          </a:xfrm>
          <a:prstGeom prst="rect">
            <a:avLst/>
          </a:prstGeom>
          <a:ln w="0">
            <a:noFill/>
          </a:ln>
        </p:spPr>
      </p:pic>
      <p:pic>
        <p:nvPicPr>
          <p:cNvPr id="46" name="Immagine 9" descr="http://intranetnew.inail.it/intranet_web/wcm/idc/groups/intranet/documents/digitalmedia/ucm_238805.png"/>
          <p:cNvPicPr/>
          <p:nvPr/>
        </p:nvPicPr>
        <p:blipFill>
          <a:blip r:embed="rId15"/>
          <a:stretch/>
        </p:blipFill>
        <p:spPr>
          <a:xfrm>
            <a:off x="107640" y="74880"/>
            <a:ext cx="719640" cy="276480"/>
          </a:xfrm>
          <a:prstGeom prst="rect">
            <a:avLst/>
          </a:prstGeom>
          <a:ln w="0">
            <a:noFill/>
          </a:ln>
        </p:spPr>
      </p:pic>
      <p:pic>
        <p:nvPicPr>
          <p:cNvPr id="47" name="Picture 2" descr="Azienda sanitaria universitaria Giuliano Isontina (ASU GI) - Formazione  nazionale Gruppo Porti e Navi del Coordinamento Tecnico Interregionale  della Prevenzione nei Luoghi di Lavoro"/>
          <p:cNvPicPr/>
          <p:nvPr/>
        </p:nvPicPr>
        <p:blipFill>
          <a:blip r:embed="rId16"/>
          <a:stretch/>
        </p:blipFill>
        <p:spPr>
          <a:xfrm>
            <a:off x="107640" y="392040"/>
            <a:ext cx="1176480" cy="266400"/>
          </a:xfrm>
          <a:prstGeom prst="rect">
            <a:avLst/>
          </a:prstGeom>
          <a:ln w="0">
            <a:noFill/>
          </a:ln>
        </p:spPr>
      </p:pic>
      <p:sp>
        <p:nvSpPr>
          <p:cNvPr id="48" name="Rettangolo 4"/>
          <p:cNvSpPr/>
          <p:nvPr/>
        </p:nvSpPr>
        <p:spPr>
          <a:xfrm>
            <a:off x="0" y="708480"/>
            <a:ext cx="2107080" cy="356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 rot="16200000">
            <a:off x="-2778840" y="3517200"/>
            <a:ext cx="6119640" cy="56160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000" b="1" strike="noStrike" spc="-1">
                <a:solidFill>
                  <a:srgbClr val="FFFFFF"/>
                </a:solidFill>
                <a:latin typeface="Arial Narrow"/>
              </a:rPr>
              <a:t>Inserire il titolo della buona pratica</a:t>
            </a:r>
            <a:endParaRPr lang="it-IT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Immagine 9"/>
          <p:cNvPicPr/>
          <p:nvPr/>
        </p:nvPicPr>
        <p:blipFill>
          <a:blip r:embed="rId2"/>
          <a:stretch/>
        </p:blipFill>
        <p:spPr>
          <a:xfrm>
            <a:off x="4652280" y="3165840"/>
            <a:ext cx="164820240" cy="157519440"/>
          </a:xfrm>
          <a:prstGeom prst="rect">
            <a:avLst/>
          </a:prstGeom>
          <a:ln w="0">
            <a:noFill/>
          </a:ln>
          <a:effectLst>
            <a:outerShdw blurRad="291960" dist="139498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0" y="6874920"/>
            <a:ext cx="6165000" cy="53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2087640" y="1011240"/>
            <a:ext cx="6789240" cy="5590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ttangolo 8"/>
          <p:cNvSpPr/>
          <p:nvPr/>
        </p:nvSpPr>
        <p:spPr>
          <a:xfrm rot="16200000">
            <a:off x="-2281320" y="3589200"/>
            <a:ext cx="6112080" cy="425160"/>
          </a:xfrm>
          <a:prstGeom prst="rect">
            <a:avLst/>
          </a:prstGeom>
          <a:solidFill>
            <a:schemeClr val="bg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100" b="0" i="1" strike="noStrike" spc="-1">
                <a:solidFill>
                  <a:srgbClr val="000000"/>
                </a:solidFill>
                <a:latin typeface="Calibri"/>
              </a:rPr>
              <a:t>Finalità. obiettivi e ambito operativo dove la buona pratica è stata applicata o dove è applicabile (nel caso in cui la buona pratica è una proposta che non ha ancora avuto applicazione pratica)</a:t>
            </a:r>
            <a:endParaRPr lang="it-IT" sz="1100" b="0" strike="noStrike" spc="-1">
              <a:latin typeface="Arial"/>
            </a:endParaRPr>
          </a:p>
        </p:txBody>
      </p:sp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 rot="16200000">
            <a:off x="-2778840" y="3517200"/>
            <a:ext cx="6119640" cy="56160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Arial Narrow"/>
              </a:rPr>
              <a:t>FINALITÀ E CONTESTO APPLICATIVO</a:t>
            </a: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 rot="16200000">
            <a:off x="-2778840" y="3517200"/>
            <a:ext cx="6119640" cy="56160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000" b="1" strike="noStrike" spc="-1">
                <a:solidFill>
                  <a:srgbClr val="FFFFFF"/>
                </a:solidFill>
                <a:latin typeface="Arial Narrow"/>
              </a:rPr>
              <a:t>DESCRIZIONE DELLA BUONA PRATICA</a:t>
            </a:r>
            <a:endParaRPr lang="it-IT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Rettangolo 4"/>
          <p:cNvSpPr/>
          <p:nvPr/>
        </p:nvSpPr>
        <p:spPr>
          <a:xfrm rot="16200000">
            <a:off x="-2368800" y="3675600"/>
            <a:ext cx="6119640" cy="257760"/>
          </a:xfrm>
          <a:prstGeom prst="rect">
            <a:avLst/>
          </a:prstGeom>
          <a:solidFill>
            <a:schemeClr val="bg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100" b="0" i="1" strike="noStrike" spc="-1">
                <a:solidFill>
                  <a:srgbClr val="000000"/>
                </a:solidFill>
                <a:latin typeface="Calibri"/>
              </a:rPr>
              <a:t>Descrizione della buona pratica in modo chiaro ed esaustivo</a:t>
            </a:r>
            <a:endParaRPr lang="it-IT" sz="11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 rot="16200000">
            <a:off x="-2778840" y="3517200"/>
            <a:ext cx="6119640" cy="56160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Arial Narrow"/>
              </a:rPr>
              <a:t>EFFICACIA PREVENZIONALE E CONTESTO DI TRASFERIBILITÀ</a:t>
            </a: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Rettangolo 3"/>
          <p:cNvSpPr/>
          <p:nvPr/>
        </p:nvSpPr>
        <p:spPr>
          <a:xfrm rot="16200000">
            <a:off x="-2117520" y="3424680"/>
            <a:ext cx="6119640" cy="759960"/>
          </a:xfrm>
          <a:prstGeom prst="rect">
            <a:avLst/>
          </a:prstGeom>
          <a:solidFill>
            <a:schemeClr val="bg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100" b="0" i="1" strike="noStrike" spc="-1">
                <a:solidFill>
                  <a:srgbClr val="000000"/>
                </a:solidFill>
                <a:latin typeface="Calibri"/>
              </a:rPr>
              <a:t>Descrizione dell'efficacia in termini di misure di prevenzione e protezione per la riduzione del rischio con focus sul carattere innovativo o di originalità della buona pratica. Inoltre dovranno essere evidenziate le caratteristiche e le condizioni di trasferibilità e applicabilità della buona pratica in contesti simili o assimilabili.</a:t>
            </a:r>
            <a:endParaRPr lang="it-IT" sz="11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 rot="16200000">
            <a:off x="-2778840" y="3517200"/>
            <a:ext cx="6119640" cy="56160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Arial Narrow"/>
              </a:rPr>
              <a:t>ALLEGATI O APPENDICI</a:t>
            </a: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Rettangolo 3"/>
          <p:cNvSpPr/>
          <p:nvPr/>
        </p:nvSpPr>
        <p:spPr>
          <a:xfrm rot="16200000">
            <a:off x="-2370600" y="3675600"/>
            <a:ext cx="6119640" cy="257760"/>
          </a:xfrm>
          <a:prstGeom prst="rect">
            <a:avLst/>
          </a:prstGeom>
          <a:solidFill>
            <a:schemeClr val="bg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100" b="0" i="1" strike="noStrike" spc="-1">
                <a:solidFill>
                  <a:srgbClr val="000000"/>
                </a:solidFill>
                <a:latin typeface="Calibri"/>
              </a:rPr>
              <a:t>Gli allegati possono essere di carattere esplicativo o integrativo</a:t>
            </a:r>
            <a:endParaRPr lang="it-IT" sz="11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 rot="16200000">
            <a:off x="-2778840" y="3517200"/>
            <a:ext cx="6119640" cy="56160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Arial Narrow"/>
              </a:rPr>
              <a:t>RIFERIMENTI A NORMATIVA TECNICA E LEGISLAZIONE </a:t>
            </a:r>
            <a:br/>
            <a:r>
              <a:rPr lang="it-IT" sz="1800" b="1" strike="noStrike" spc="-1">
                <a:solidFill>
                  <a:srgbClr val="FFFFFF"/>
                </a:solidFill>
                <a:latin typeface="Arial Narrow"/>
              </a:rPr>
              <a:t>COSTI/BENEFICI</a:t>
            </a: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Rettangolo 3"/>
          <p:cNvSpPr/>
          <p:nvPr/>
        </p:nvSpPr>
        <p:spPr>
          <a:xfrm rot="16200000">
            <a:off x="-2282760" y="3592080"/>
            <a:ext cx="6119640" cy="425160"/>
          </a:xfrm>
          <a:prstGeom prst="rect">
            <a:avLst/>
          </a:prstGeom>
          <a:solidFill>
            <a:schemeClr val="bg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100" b="0" i="1" strike="noStrike" spc="-1">
                <a:solidFill>
                  <a:srgbClr val="000000"/>
                </a:solidFill>
                <a:latin typeface="Calibri"/>
              </a:rPr>
              <a:t>Riportare eventuali riferimenti alla normativa tecnica e alla legislazione cogente che trovano applicazione nella buona pratica – Esplicitare il rapporto costi/benefici</a:t>
            </a:r>
            <a:endParaRPr lang="it-IT" sz="11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153</Words>
  <Application>Microsoft Office PowerPoint</Application>
  <PresentationFormat>Presentazione su schermo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Symbol</vt:lpstr>
      <vt:lpstr>Wingdings</vt:lpstr>
      <vt:lpstr>Office Theme</vt:lpstr>
      <vt:lpstr>Office Theme</vt:lpstr>
      <vt:lpstr>Presentazione standard di PowerPoint</vt:lpstr>
      <vt:lpstr>FINALITÀ E CONTESTO APPLICATIVO</vt:lpstr>
      <vt:lpstr>DESCRIZIONE DELLA BUONA PRATICA</vt:lpstr>
      <vt:lpstr>EFFICACIA PREVENZIONALE E CONTESTO DI TRASFERIBILITÀ</vt:lpstr>
      <vt:lpstr>ALLEGATI O APPENDICI</vt:lpstr>
      <vt:lpstr>RIFERIMENTI A NORMATIVA TECNICA E LEGISLAZIONE  COSTI/BENEFICI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Bortolato Cipriano</dc:creator>
  <dc:description/>
  <cp:lastModifiedBy>Congruità</cp:lastModifiedBy>
  <cp:revision>15</cp:revision>
  <dcterms:created xsi:type="dcterms:W3CDTF">2022-09-06T07:38:12Z</dcterms:created>
  <dcterms:modified xsi:type="dcterms:W3CDTF">2023-07-27T16:07:49Z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Presentazione su schermo (4:3)</vt:lpwstr>
  </property>
  <property fmtid="{D5CDD505-2E9C-101B-9397-08002B2CF9AE}" pid="3" name="Slides">
    <vt:i4>6</vt:i4>
  </property>
</Properties>
</file>